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1" r:id="rId5"/>
    <p:sldId id="279" r:id="rId6"/>
    <p:sldId id="270" r:id="rId7"/>
    <p:sldId id="281" r:id="rId8"/>
    <p:sldId id="287" r:id="rId9"/>
    <p:sldId id="288" r:id="rId10"/>
    <p:sldId id="311" r:id="rId11"/>
    <p:sldId id="289" r:id="rId12"/>
    <p:sldId id="297" r:id="rId13"/>
    <p:sldId id="312" r:id="rId14"/>
    <p:sldId id="285" r:id="rId15"/>
    <p:sldId id="296" r:id="rId16"/>
    <p:sldId id="291" r:id="rId17"/>
    <p:sldId id="304" r:id="rId18"/>
    <p:sldId id="313" r:id="rId19"/>
    <p:sldId id="300" r:id="rId20"/>
    <p:sldId id="299" r:id="rId21"/>
    <p:sldId id="305" r:id="rId22"/>
    <p:sldId id="308" r:id="rId23"/>
    <p:sldId id="282" r:id="rId24"/>
    <p:sldId id="314" r:id="rId25"/>
    <p:sldId id="315" r:id="rId26"/>
    <p:sldId id="316" r:id="rId27"/>
    <p:sldId id="309" r:id="rId28"/>
    <p:sldId id="310" r:id="rId29"/>
    <p:sldId id="283" r:id="rId30"/>
    <p:sldId id="318" r:id="rId31"/>
    <p:sldId id="27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587" autoAdjust="0"/>
  </p:normalViewPr>
  <p:slideViewPr>
    <p:cSldViewPr>
      <p:cViewPr varScale="1">
        <p:scale>
          <a:sx n="110" d="100"/>
          <a:sy n="110" d="100"/>
        </p:scale>
        <p:origin x="17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D3F9-3552-475E-B3CF-093483E312C0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B95C6-0EDB-4092-BD65-3DDCD53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5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0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6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304800" y="1295400"/>
            <a:ext cx="5257800" cy="1470025"/>
          </a:xfrm>
        </p:spPr>
        <p:txBody>
          <a:bodyPr/>
          <a:lstStyle>
            <a:lvl1pPr algn="l">
              <a:defRPr sz="4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1" y="2819400"/>
            <a:ext cx="4876800" cy="457200"/>
          </a:xfrm>
        </p:spPr>
        <p:txBody>
          <a:bodyPr/>
          <a:lstStyle>
            <a:lvl1pPr marL="0" indent="0" algn="dist"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9" y="5434014"/>
            <a:ext cx="2657475" cy="8382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2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3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990600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990600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990600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4227414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4227414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4227414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/>
          </p:nvPr>
        </p:nvSpPr>
        <p:spPr>
          <a:xfrm>
            <a:off x="4227414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67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990600" y="2296115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990600" y="299203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990600" y="3663669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990600" y="4335308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90600" y="5031223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23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4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3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roup 223"/>
          <p:cNvGrpSpPr>
            <a:grpSpLocks/>
          </p:cNvGrpSpPr>
          <p:nvPr/>
        </p:nvGrpSpPr>
        <p:grpSpPr bwMode="auto">
          <a:xfrm>
            <a:off x="-7939" y="-511175"/>
            <a:ext cx="9161464" cy="4397375"/>
            <a:chOff x="-5" y="-322"/>
            <a:chExt cx="5771" cy="2770"/>
          </a:xfrm>
        </p:grpSpPr>
        <p:sp>
          <p:nvSpPr>
            <p:cNvPr id="1223" name="Freeform 199"/>
            <p:cNvSpPr>
              <a:spLocks/>
            </p:cNvSpPr>
            <p:nvPr userDrawn="1"/>
          </p:nvSpPr>
          <p:spPr bwMode="gray">
            <a:xfrm>
              <a:off x="0" y="-322"/>
              <a:ext cx="5760" cy="2242"/>
            </a:xfrm>
            <a:custGeom>
              <a:avLst/>
              <a:gdLst>
                <a:gd name="T0" fmla="*/ 0 w 5760"/>
                <a:gd name="T1" fmla="*/ 576 h 2242"/>
                <a:gd name="T2" fmla="*/ 5760 w 5760"/>
                <a:gd name="T3" fmla="*/ 838 h 2242"/>
                <a:gd name="T4" fmla="*/ 5754 w 5760"/>
                <a:gd name="T5" fmla="*/ 2242 h 2242"/>
                <a:gd name="T6" fmla="*/ 0 w 5760"/>
                <a:gd name="T7" fmla="*/ 2206 h 2242"/>
                <a:gd name="T8" fmla="*/ 0 w 5760"/>
                <a:gd name="T9" fmla="*/ 576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2242">
                  <a:moveTo>
                    <a:pt x="0" y="576"/>
                  </a:moveTo>
                  <a:cubicBezTo>
                    <a:pt x="2892" y="0"/>
                    <a:pt x="5760" y="838"/>
                    <a:pt x="5760" y="838"/>
                  </a:cubicBezTo>
                  <a:lnTo>
                    <a:pt x="5754" y="2242"/>
                  </a:lnTo>
                  <a:lnTo>
                    <a:pt x="0" y="2206"/>
                  </a:lnTo>
                  <a:lnTo>
                    <a:pt x="0" y="576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5" name="Picture 221" descr="5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" y="48"/>
              <a:ext cx="5771" cy="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6" name="Freeform 202"/>
            <p:cNvSpPr>
              <a:spLocks/>
            </p:cNvSpPr>
            <p:nvPr userDrawn="1"/>
          </p:nvSpPr>
          <p:spPr bwMode="gray">
            <a:xfrm>
              <a:off x="0" y="0"/>
              <a:ext cx="5760" cy="759"/>
            </a:xfrm>
            <a:custGeom>
              <a:avLst/>
              <a:gdLst>
                <a:gd name="T0" fmla="*/ 0 w 5760"/>
                <a:gd name="T1" fmla="*/ 0 h 759"/>
                <a:gd name="T2" fmla="*/ 5760 w 5760"/>
                <a:gd name="T3" fmla="*/ 0 h 759"/>
                <a:gd name="T4" fmla="*/ 5760 w 5760"/>
                <a:gd name="T5" fmla="*/ 681 h 759"/>
                <a:gd name="T6" fmla="*/ 0 w 5760"/>
                <a:gd name="T7" fmla="*/ 471 h 759"/>
                <a:gd name="T8" fmla="*/ 0 w 5760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759">
                  <a:moveTo>
                    <a:pt x="0" y="0"/>
                  </a:moveTo>
                  <a:lnTo>
                    <a:pt x="5760" y="0"/>
                  </a:lnTo>
                  <a:lnTo>
                    <a:pt x="5760" y="681"/>
                  </a:lnTo>
                  <a:cubicBezTo>
                    <a:pt x="4800" y="759"/>
                    <a:pt x="1263" y="687"/>
                    <a:pt x="0" y="47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8000"/>
                  </a:schemeClr>
                </a:gs>
                <a:gs pos="100000">
                  <a:schemeClr val="accent1">
                    <a:gamma/>
                    <a:tint val="28627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4" name="Picture 220" descr="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" y="0"/>
              <a:ext cx="3951" cy="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2" name="Picture 218" descr="2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" y="0"/>
              <a:ext cx="3590" cy="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Freeform 215"/>
            <p:cNvSpPr>
              <a:spLocks/>
            </p:cNvSpPr>
            <p:nvPr userDrawn="1"/>
          </p:nvSpPr>
          <p:spPr bwMode="gray">
            <a:xfrm>
              <a:off x="0" y="501"/>
              <a:ext cx="3067" cy="185"/>
            </a:xfrm>
            <a:custGeom>
              <a:avLst/>
              <a:gdLst>
                <a:gd name="T0" fmla="*/ 0 w 3067"/>
                <a:gd name="T1" fmla="*/ 0 h 185"/>
                <a:gd name="T2" fmla="*/ 0 w 3067"/>
                <a:gd name="T3" fmla="*/ 93 h 185"/>
                <a:gd name="T4" fmla="*/ 3067 w 3067"/>
                <a:gd name="T5" fmla="*/ 185 h 185"/>
                <a:gd name="T6" fmla="*/ 0 w 3067"/>
                <a:gd name="T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7" h="185">
                  <a:moveTo>
                    <a:pt x="0" y="0"/>
                  </a:moveTo>
                  <a:cubicBezTo>
                    <a:pt x="0" y="46"/>
                    <a:pt x="0" y="93"/>
                    <a:pt x="0" y="93"/>
                  </a:cubicBezTo>
                  <a:cubicBezTo>
                    <a:pt x="882" y="165"/>
                    <a:pt x="3067" y="185"/>
                    <a:pt x="3067" y="185"/>
                  </a:cubicBezTo>
                  <a:cubicBezTo>
                    <a:pt x="3067" y="185"/>
                    <a:pt x="1028" y="12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70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gray">
            <a:xfrm>
              <a:off x="0" y="205"/>
              <a:ext cx="5455" cy="2243"/>
            </a:xfrm>
            <a:custGeom>
              <a:avLst/>
              <a:gdLst>
                <a:gd name="T0" fmla="*/ 0 w 5455"/>
                <a:gd name="T1" fmla="*/ 652 h 2243"/>
                <a:gd name="T2" fmla="*/ 5 w 5455"/>
                <a:gd name="T3" fmla="*/ 2239 h 2243"/>
                <a:gd name="T4" fmla="*/ 5455 w 5455"/>
                <a:gd name="T5" fmla="*/ 2243 h 2243"/>
                <a:gd name="T6" fmla="*/ 0 w 5455"/>
                <a:gd name="T7" fmla="*/ 652 h 2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55" h="2243">
                  <a:moveTo>
                    <a:pt x="0" y="652"/>
                  </a:moveTo>
                  <a:lnTo>
                    <a:pt x="5" y="2239"/>
                  </a:lnTo>
                  <a:lnTo>
                    <a:pt x="5455" y="2243"/>
                  </a:lnTo>
                  <a:cubicBezTo>
                    <a:pt x="5267" y="1926"/>
                    <a:pt x="3560" y="0"/>
                    <a:pt x="0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3" name="Picture 219" descr="3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3" y="0"/>
              <a:ext cx="3567" cy="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330200"/>
            <a:ext cx="8229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3317" y="63240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" y="6212145"/>
            <a:ext cx="1600200" cy="504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19"/>
        </a:buBlip>
        <a:defRPr sz="3200" kern="1200">
          <a:solidFill>
            <a:srgbClr val="33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600200"/>
            <a:ext cx="5257800" cy="1470025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BOOKSTORE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6576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Course: PQ-JDEV-B001</a:t>
            </a: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Member: Phan Hoàng Ph</a:t>
            </a:r>
            <a:r>
              <a:rPr lang="vi-VN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ư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ớc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             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Hiếu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Thanh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Nguyên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Hoàng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Thị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Hoài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Thương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…</a:t>
            </a:r>
          </a:p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Last updated: 15/8/2019</a:t>
            </a:r>
          </a:p>
        </p:txBody>
      </p:sp>
    </p:spTree>
    <p:extLst>
      <p:ext uri="{BB962C8B-B14F-4D97-AF65-F5344CB8AC3E}">
        <p14:creationId xmlns:p14="http://schemas.microsoft.com/office/powerpoint/2010/main" val="41597171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FORGET PASSWORD</a:t>
            </a:r>
          </a:p>
        </p:txBody>
      </p:sp>
      <p:pic>
        <p:nvPicPr>
          <p:cNvPr id="5" name="Hình ảnh 4" descr="Ảnh có chứa màn hình, ảnh chụp màn hình, tường, trong nhà&#10;&#10;Mô tả được tạo tự động">
            <a:extLst>
              <a:ext uri="{FF2B5EF4-FFF2-40B4-BE49-F238E27FC236}">
                <a16:creationId xmlns:a16="http://schemas.microsoft.com/office/drawing/2014/main" id="{4ED2B5A0-886C-4963-A1CA-D79C7069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91400" cy="44958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24641-5EE6-4D6C-8AE5-7DAA8B9B975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6148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CB171A-D8D1-4D52-AAD1-D505E911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1850143-4F7D-4153-BF96-F45C1734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019800"/>
            <a:ext cx="4267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RESET PASSWORD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9E5292-FCD4-435D-8271-D937B6FAAEEF}"/>
              </a:ext>
            </a:extLst>
          </p:cNvPr>
          <p:cNvSpPr txBox="1">
            <a:spLocks/>
          </p:cNvSpPr>
          <p:nvPr/>
        </p:nvSpPr>
        <p:spPr bwMode="gray">
          <a:xfrm>
            <a:off x="492369" y="6019800"/>
            <a:ext cx="426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CHECK MAIL</a:t>
            </a:r>
          </a:p>
        </p:txBody>
      </p:sp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FB87E0B-7F5C-4B79-8F5A-F987A06A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5878"/>
            <a:ext cx="4572000" cy="4593921"/>
          </a:xfrm>
          <a:prstGeom prst="rect">
            <a:avLst/>
          </a:prstGeom>
        </p:spPr>
      </p:pic>
      <p:pic>
        <p:nvPicPr>
          <p:cNvPr id="13" name="Hình ảnh 12" descr="Ảnh có chứa ảnh chụp màn hình, màn hình, tường&#10;&#10;Mô tả được tạo tự động">
            <a:extLst>
              <a:ext uri="{FF2B5EF4-FFF2-40B4-BE49-F238E27FC236}">
                <a16:creationId xmlns:a16="http://schemas.microsoft.com/office/drawing/2014/main" id="{F2B06F65-7A18-4641-AA2A-1ED7EE93A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51138"/>
            <a:ext cx="4378569" cy="4392462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93B4098-1712-48C8-BC55-FF5CE69557D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8687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" y="6019800"/>
            <a:ext cx="4332516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USER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13E0267-4EBC-4829-B719-09ED8539C6AE}"/>
              </a:ext>
            </a:extLst>
          </p:cNvPr>
          <p:cNvSpPr txBox="1">
            <a:spLocks/>
          </p:cNvSpPr>
          <p:nvPr/>
        </p:nvSpPr>
        <p:spPr bwMode="gray">
          <a:xfrm>
            <a:off x="4534320" y="6019800"/>
            <a:ext cx="440787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187FDEA-6D0F-45C6-9142-320001483AE9}"/>
              </a:ext>
            </a:extLst>
          </p:cNvPr>
          <p:cNvSpPr txBox="1"/>
          <p:nvPr/>
        </p:nvSpPr>
        <p:spPr>
          <a:xfrm>
            <a:off x="228600" y="102576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3.1 User management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EBC72FC1-FB94-4349-96F1-AF15CA30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20" y="1447800"/>
            <a:ext cx="4457279" cy="4572000"/>
          </a:xfrm>
          <a:prstGeom prst="rect">
            <a:avLst/>
          </a:prstGeom>
        </p:spPr>
      </p:pic>
      <p:pic>
        <p:nvPicPr>
          <p:cNvPr id="11" name="Hình ảnh 10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20B4AAF9-2C74-443F-87F6-C63F76DA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4343400" cy="45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6019800"/>
            <a:ext cx="43434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USER</a:t>
            </a:r>
          </a:p>
        </p:txBody>
      </p:sp>
      <p:pic>
        <p:nvPicPr>
          <p:cNvPr id="4" name="Hình ảnh 3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A52B59ED-09AA-414E-BACD-2936D3745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191000" cy="4343400"/>
          </a:xfrm>
          <a:prstGeom prst="rect">
            <a:avLst/>
          </a:prstGeom>
        </p:spPr>
      </p:pic>
      <p:pic>
        <p:nvPicPr>
          <p:cNvPr id="6" name="Hình ảnh 5" descr="Ảnh có chứa ảnh chụp màn hình, màn hình, đen&#10;&#10;Mô tả được tạo tự động">
            <a:extLst>
              <a:ext uri="{FF2B5EF4-FFF2-40B4-BE49-F238E27FC236}">
                <a16:creationId xmlns:a16="http://schemas.microsoft.com/office/drawing/2014/main" id="{151F649C-B067-4823-B07C-47FC66FDA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600200"/>
            <a:ext cx="4419600" cy="434340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F045EC0-1FB5-4815-B3EE-0806B568A14B}"/>
              </a:ext>
            </a:extLst>
          </p:cNvPr>
          <p:cNvSpPr txBox="1">
            <a:spLocks/>
          </p:cNvSpPr>
          <p:nvPr/>
        </p:nvSpPr>
        <p:spPr bwMode="gray">
          <a:xfrm>
            <a:off x="4572000" y="6019800"/>
            <a:ext cx="4343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9A59A5C-53F1-4B69-985F-764CDB07D665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6451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572000" cy="6096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pic>
        <p:nvPicPr>
          <p:cNvPr id="4" name="Hình ảnh 3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4CE381D4-9D6B-4CB9-86CF-9C70704D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4343400" cy="4343400"/>
          </a:xfrm>
          <a:prstGeom prst="rect">
            <a:avLst/>
          </a:prstGeom>
        </p:spPr>
      </p:pic>
      <p:pic>
        <p:nvPicPr>
          <p:cNvPr id="5" name="Hình ảnh 4" descr="Ảnh có chứa ảnh chụp màn hình, màn hình, tường, trong nhà&#10;&#10;Mô tả được tạo tự động">
            <a:extLst>
              <a:ext uri="{FF2B5EF4-FFF2-40B4-BE49-F238E27FC236}">
                <a16:creationId xmlns:a16="http://schemas.microsoft.com/office/drawing/2014/main" id="{0B66171C-91E4-4258-BDF9-BA163AB5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3999"/>
            <a:ext cx="4191000" cy="4343401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7F12C80-8D79-4999-8CFA-997F92703C2F}"/>
              </a:ext>
            </a:extLst>
          </p:cNvPr>
          <p:cNvSpPr txBox="1">
            <a:spLocks/>
          </p:cNvSpPr>
          <p:nvPr/>
        </p:nvSpPr>
        <p:spPr bwMode="gray">
          <a:xfrm>
            <a:off x="4419600" y="601980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ADMIN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1BAE36D-76E1-4A89-907D-256B74E5DEB3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35902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B7DF9EB-306D-47F3-923F-770C76215461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F598A299-4184-4FB4-92DB-B788DE66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" y="1543110"/>
            <a:ext cx="7611191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USERS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2B54CC65-1F7C-4446-9D99-6D61E8E6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543110"/>
            <a:ext cx="760326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820291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EDIT USER</a:t>
            </a:r>
          </a:p>
        </p:txBody>
      </p:sp>
      <p:pic>
        <p:nvPicPr>
          <p:cNvPr id="4" name="Hình ảnh 3" descr="Ảnh có chứa ảnh chụp màn hình, màn hình, đen, trong nhà&#10;&#10;Mô tả được tạo tự động">
            <a:extLst>
              <a:ext uri="{FF2B5EF4-FFF2-40B4-BE49-F238E27FC236}">
                <a16:creationId xmlns:a16="http://schemas.microsoft.com/office/drawing/2014/main" id="{42421B8A-4505-4B11-9D12-B6F7D9F1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8633"/>
            <a:ext cx="4572001" cy="455289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E5ED7DD-C486-47D2-84C6-ACF956A3088D}"/>
              </a:ext>
            </a:extLst>
          </p:cNvPr>
          <p:cNvSpPr txBox="1">
            <a:spLocks/>
          </p:cNvSpPr>
          <p:nvPr/>
        </p:nvSpPr>
        <p:spPr bwMode="gray">
          <a:xfrm>
            <a:off x="4712677" y="6031523"/>
            <a:ext cx="443132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pic>
        <p:nvPicPr>
          <p:cNvPr id="13" name="Hình ảnh 12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CDBBDB57-3158-424F-A3E3-1F2EB3445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91" y="1466910"/>
            <a:ext cx="4247509" cy="4564613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D41F194-5FB0-4DFE-8164-0EB85CB6F38D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0598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1.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1.1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1.2 SUPPORTING TOOL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2. ARCHITECTURE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2.1 SPRING MVC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2.2 OVERVIEW DATABASE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3. FUNCTION LIST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3.1 USER MANAGEMENT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3.2 PUBLISHINGHOUSE MANAGEMENT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00B0F0"/>
                </a:solidFill>
              </a:rPr>
              <a:t>	3.3 CATEGORY MANAMENT</a:t>
            </a:r>
            <a:endParaRPr lang="en-US" sz="2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3.4 BOOK MANAGEMENT</a:t>
            </a:r>
          </a:p>
        </p:txBody>
      </p:sp>
    </p:spTree>
    <p:extLst>
      <p:ext uri="{BB962C8B-B14F-4D97-AF65-F5344CB8AC3E}">
        <p14:creationId xmlns:p14="http://schemas.microsoft.com/office/powerpoint/2010/main" val="18192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USERS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2B54CC65-1F7C-4446-9D99-6D61E8E6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543110"/>
            <a:ext cx="760326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REGISTER USER</a:t>
            </a:r>
          </a:p>
        </p:txBody>
      </p:sp>
      <p:pic>
        <p:nvPicPr>
          <p:cNvPr id="4" name="Hình ảnh 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4DAA903-B82D-4F9E-89F0-2A9EE877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600200"/>
            <a:ext cx="4190999" cy="4419600"/>
          </a:xfrm>
          <a:prstGeom prst="rect">
            <a:avLst/>
          </a:prstGeom>
        </p:spPr>
      </p:pic>
      <p:pic>
        <p:nvPicPr>
          <p:cNvPr id="9" name="Hình ảnh 8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B054D6F8-666C-44CA-8D44-46E45C1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00200"/>
            <a:ext cx="4495799" cy="441960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F9D339-C313-40E8-AFCB-0C5FC3EEF7F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4642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94028984-6581-491B-BBF4-E80857EA8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PUBLISHING HOUSE</a:t>
            </a:r>
          </a:p>
        </p:txBody>
      </p:sp>
      <p:pic>
        <p:nvPicPr>
          <p:cNvPr id="11" name="Hình ảnh 10" descr="Ảnh có chứa trong nhà, tường, ảnh chụp màn hình&#10;&#10;Mô tả được tạo tự động">
            <a:extLst>
              <a:ext uri="{FF2B5EF4-FFF2-40B4-BE49-F238E27FC236}">
                <a16:creationId xmlns:a16="http://schemas.microsoft.com/office/drawing/2014/main" id="{C9612F62-04FB-4410-A77D-6E00B0CA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19310"/>
            <a:ext cx="7315200" cy="4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 PUBLISHING HOUSE</a:t>
            </a:r>
          </a:p>
        </p:txBody>
      </p:sp>
      <p:pic>
        <p:nvPicPr>
          <p:cNvPr id="4" name="Hình ảnh 3" descr="Ảnh có chứa ảnh chụp màn hình, tường, màn hình&#10;&#10;Mô tả được tạo tự động">
            <a:extLst>
              <a:ext uri="{FF2B5EF4-FFF2-40B4-BE49-F238E27FC236}">
                <a16:creationId xmlns:a16="http://schemas.microsoft.com/office/drawing/2014/main" id="{53EC5C98-0259-4CEA-A6DE-C6743666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" y="1619310"/>
            <a:ext cx="7650832" cy="43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3.3 CATEGORY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CATEGORIES</a:t>
            </a:r>
          </a:p>
        </p:txBody>
      </p:sp>
      <p:pic>
        <p:nvPicPr>
          <p:cNvPr id="5" name="Hình ảnh 4" descr="Ảnh có chứa tường,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3DE12122-5842-472D-B688-9E9090D55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6" y="1543110"/>
            <a:ext cx="7499227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3.3 CATEGORY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 PUBLISHING HOUSE</a:t>
            </a:r>
          </a:p>
        </p:txBody>
      </p:sp>
      <p:pic>
        <p:nvPicPr>
          <p:cNvPr id="4" name="Hình ảnh 3" descr="Ảnh có chứa ảnh chụp màn hình, trong nhà, màn hình, tường&#10;&#10;Mô tả được tạo tự động">
            <a:extLst>
              <a:ext uri="{FF2B5EF4-FFF2-40B4-BE49-F238E27FC236}">
                <a16:creationId xmlns:a16="http://schemas.microsoft.com/office/drawing/2014/main" id="{AEFEA091-8904-4F72-8B6B-34EBE1E0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7" y="1543110"/>
            <a:ext cx="7522686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9310"/>
            <a:ext cx="7010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FC53B0F-D68C-4DB1-A65C-3CD972D68B7B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</p:spTree>
    <p:extLst>
      <p:ext uri="{BB962C8B-B14F-4D97-AF65-F5344CB8AC3E}">
        <p14:creationId xmlns:p14="http://schemas.microsoft.com/office/powerpoint/2010/main" val="7824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C056C-FA2E-44CF-B6A0-BB80B711B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315200" cy="42100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EAF55F-1B6B-4369-B6A5-FBF95A692BDF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</p:spTree>
    <p:extLst>
      <p:ext uri="{BB962C8B-B14F-4D97-AF65-F5344CB8AC3E}">
        <p14:creationId xmlns:p14="http://schemas.microsoft.com/office/powerpoint/2010/main" val="1936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3B1A6134-810E-4DDB-9F70-4B2B6324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43110"/>
            <a:ext cx="4343399" cy="42480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966D6-0129-4659-870A-91D82A69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62710"/>
            <a:ext cx="4572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BOOKS ADMIN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8F1FC8E-8E6A-4149-BAEA-A6060A8BD81A}"/>
              </a:ext>
            </a:extLst>
          </p:cNvPr>
          <p:cNvSpPr txBox="1">
            <a:spLocks/>
          </p:cNvSpPr>
          <p:nvPr/>
        </p:nvSpPr>
        <p:spPr bwMode="gray">
          <a:xfrm>
            <a:off x="4114801" y="596271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LIST BOOKS USER</a:t>
            </a:r>
          </a:p>
        </p:txBody>
      </p:sp>
      <p:pic>
        <p:nvPicPr>
          <p:cNvPr id="13" name="Hình ảnh 12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EDC2AA83-3198-4928-9554-56E14F426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3110"/>
            <a:ext cx="4343399" cy="42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1.1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book store system, allowing users to choose according to their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are indispensable functions to optimize usage time as well as book management.</a:t>
            </a:r>
          </a:p>
        </p:txBody>
      </p:sp>
    </p:spTree>
    <p:extLst>
      <p:ext uri="{BB962C8B-B14F-4D97-AF65-F5344CB8AC3E}">
        <p14:creationId xmlns:p14="http://schemas.microsoft.com/office/powerpoint/2010/main" val="28718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966D6-0129-4659-870A-91D82A69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6271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</a:rPr>
              <a:t>EDIT </a:t>
            </a:r>
            <a:r>
              <a:rPr lang="en-US" sz="2000" dirty="0">
                <a:solidFill>
                  <a:schemeClr val="tx1"/>
                </a:solidFill>
              </a:rPr>
              <a:t>BOOKS</a:t>
            </a:r>
          </a:p>
        </p:txBody>
      </p:sp>
      <p:pic>
        <p:nvPicPr>
          <p:cNvPr id="9" name="Hình ảnh 8" descr="Ảnh có chứa ảnh chụp màn hình, màn hình, trong nhà, tường&#10;&#10;Mô tả được tạo tự động">
            <a:extLst>
              <a:ext uri="{FF2B5EF4-FFF2-40B4-BE49-F238E27FC236}">
                <a16:creationId xmlns:a16="http://schemas.microsoft.com/office/drawing/2014/main" id="{F28978C0-32C2-4137-A0C6-6F8E28183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43110"/>
            <a:ext cx="6705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1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D0BE4C75-638C-4940-9E5C-E723C56C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9639"/>
            <a:ext cx="8229600" cy="2230221"/>
          </a:xfrm>
        </p:spPr>
      </p:pic>
    </p:spTree>
    <p:extLst>
      <p:ext uri="{BB962C8B-B14F-4D97-AF65-F5344CB8AC3E}">
        <p14:creationId xmlns:p14="http://schemas.microsoft.com/office/powerpoint/2010/main" val="3839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1.2 SUPPORTING TOOL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24152"/>
              </p:ext>
            </p:extLst>
          </p:nvPr>
        </p:nvGraphicFramePr>
        <p:xfrm>
          <a:off x="1143000" y="2209800"/>
          <a:ext cx="60960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DEVELOPING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SOFTWARE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Eclipse-Spring Tool Suite 4, Apache Tomcat 9, MySQL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GitHub, JDK 12.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FRONT - END LANGUAGE FRAMEWORK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HTML5, CSS3, JavaScript,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Bootstrap3,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BACK - END LANGUAGE FRAMEWORK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spring ORM, spring AOP, spring MVC, spring CORE,</a:t>
                      </a:r>
                      <a:r>
                        <a:rPr lang="en-US" baseline="0" dirty="0"/>
                        <a:t> H</a:t>
                      </a:r>
                      <a:r>
                        <a:rPr lang="en-US" dirty="0"/>
                        <a:t>ibernate,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Data repository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F95062-CAA5-4654-8483-1E27737988D6}"/>
              </a:ext>
            </a:extLst>
          </p:cNvPr>
          <p:cNvSpPr txBox="1"/>
          <p:nvPr/>
        </p:nvSpPr>
        <p:spPr>
          <a:xfrm>
            <a:off x="1523999" y="59567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MVC MODEL</a:t>
            </a:r>
          </a:p>
        </p:txBody>
      </p:sp>
      <p:pic>
        <p:nvPicPr>
          <p:cNvPr id="7" name="Chỗ dành sẵn cho Nội dung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6DC97CE-2A31-49A5-88CB-F039C271F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5241"/>
            <a:ext cx="7162799" cy="4359018"/>
          </a:xfr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512E10B-06BD-4C41-9630-F854114A345B}"/>
              </a:ext>
            </a:extLst>
          </p:cNvPr>
          <p:cNvSpPr txBox="1"/>
          <p:nvPr/>
        </p:nvSpPr>
        <p:spPr>
          <a:xfrm>
            <a:off x="152400" y="11430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2.1 SPRING MVC</a:t>
            </a:r>
          </a:p>
        </p:txBody>
      </p:sp>
    </p:spTree>
    <p:extLst>
      <p:ext uri="{BB962C8B-B14F-4D97-AF65-F5344CB8AC3E}">
        <p14:creationId xmlns:p14="http://schemas.microsoft.com/office/powerpoint/2010/main" val="17682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00724"/>
            <a:ext cx="7696200" cy="447676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CONFIGURING THE DATABASE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257925"/>
            <a:ext cx="151447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81725"/>
            <a:ext cx="1514475" cy="523875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6226366-B096-4118-8ABF-4BB4238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4131"/>
            <a:ext cx="8839200" cy="432748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3B80E62-93C9-456F-84C3-A9147735A840}"/>
              </a:ext>
            </a:extLst>
          </p:cNvPr>
          <p:cNvSpPr txBox="1"/>
          <p:nvPr/>
        </p:nvSpPr>
        <p:spPr>
          <a:xfrm>
            <a:off x="152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OVERVIEW DATABASE</a:t>
            </a:r>
          </a:p>
        </p:txBody>
      </p:sp>
    </p:spTree>
    <p:extLst>
      <p:ext uri="{BB962C8B-B14F-4D97-AF65-F5344CB8AC3E}">
        <p14:creationId xmlns:p14="http://schemas.microsoft.com/office/powerpoint/2010/main" val="31683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LOGIN</a:t>
            </a:r>
          </a:p>
        </p:txBody>
      </p:sp>
      <p:pic>
        <p:nvPicPr>
          <p:cNvPr id="10" name="Hình ảnh 9" descr="Ảnh có chứa ảnh chụp màn hình, trong nhà, màn hình, tường&#10;&#10;Mô tả được tạo tự động">
            <a:extLst>
              <a:ext uri="{FF2B5EF4-FFF2-40B4-BE49-F238E27FC236}">
                <a16:creationId xmlns:a16="http://schemas.microsoft.com/office/drawing/2014/main" id="{B6DC5D05-8686-44D5-B86F-05BA5BCD5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391400" cy="441960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0D5E8B-FFD0-45CA-BD00-FC17D443E8C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0242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REGISTRATION</a:t>
            </a:r>
          </a:p>
        </p:txBody>
      </p:sp>
      <p:pic>
        <p:nvPicPr>
          <p:cNvPr id="8" name="Hình ảnh 7" descr="Ảnh có chứa ảnh chụp màn hình, con đường&#10;&#10;Mô tả được tạo tự động">
            <a:extLst>
              <a:ext uri="{FF2B5EF4-FFF2-40B4-BE49-F238E27FC236}">
                <a16:creationId xmlns:a16="http://schemas.microsoft.com/office/drawing/2014/main" id="{C0FC755B-25F1-4177-ABF9-C2DB11097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4267200" cy="4419600"/>
          </a:xfrm>
          <a:prstGeom prst="rect">
            <a:avLst/>
          </a:prstGeom>
        </p:spPr>
      </p:pic>
      <p:pic>
        <p:nvPicPr>
          <p:cNvPr id="10" name="Hình ảnh 9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44D82691-7FDD-4775-B781-E9E09E70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648200" cy="44196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4AC8E1-1F46-49A4-9841-17C7A59B4039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26969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 Theme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69BCE5"/>
      </a:accent1>
      <a:accent2>
        <a:srgbClr val="9ECC4C"/>
      </a:accent2>
      <a:accent3>
        <a:srgbClr val="FFFFFF"/>
      </a:accent3>
      <a:accent4>
        <a:srgbClr val="000000"/>
      </a:accent4>
      <a:accent5>
        <a:srgbClr val="B9DAF0"/>
      </a:accent5>
      <a:accent6>
        <a:srgbClr val="8FB944"/>
      </a:accent6>
      <a:hlink>
        <a:srgbClr val="FCBB04"/>
      </a:hlink>
      <a:folHlink>
        <a:srgbClr val="DE4E4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69BCE5"/>
        </a:accent1>
        <a:accent2>
          <a:srgbClr val="9ECC4C"/>
        </a:accent2>
        <a:accent3>
          <a:srgbClr val="FFFFFF"/>
        </a:accent3>
        <a:accent4>
          <a:srgbClr val="000000"/>
        </a:accent4>
        <a:accent5>
          <a:srgbClr val="B9DAF0"/>
        </a:accent5>
        <a:accent6>
          <a:srgbClr val="8FB944"/>
        </a:accent6>
        <a:hlink>
          <a:srgbClr val="FCBB04"/>
        </a:hlink>
        <a:folHlink>
          <a:srgbClr val="DE4E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B296D"/>
        </a:dk2>
        <a:lt2>
          <a:srgbClr val="808080"/>
        </a:lt2>
        <a:accent1>
          <a:srgbClr val="C0BEE8"/>
        </a:accent1>
        <a:accent2>
          <a:srgbClr val="95D1DF"/>
        </a:accent2>
        <a:accent3>
          <a:srgbClr val="FFFFFF"/>
        </a:accent3>
        <a:accent4>
          <a:srgbClr val="000000"/>
        </a:accent4>
        <a:accent5>
          <a:srgbClr val="DCDBF2"/>
        </a:accent5>
        <a:accent6>
          <a:srgbClr val="87BDCA"/>
        </a:accent6>
        <a:hlink>
          <a:srgbClr val="A1D57D"/>
        </a:hlink>
        <a:folHlink>
          <a:srgbClr val="F4A5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E604A"/>
        </a:dk2>
        <a:lt2>
          <a:srgbClr val="808080"/>
        </a:lt2>
        <a:accent1>
          <a:srgbClr val="94C899"/>
        </a:accent1>
        <a:accent2>
          <a:srgbClr val="7CC6CE"/>
        </a:accent2>
        <a:accent3>
          <a:srgbClr val="FFFFFF"/>
        </a:accent3>
        <a:accent4>
          <a:srgbClr val="000000"/>
        </a:accent4>
        <a:accent5>
          <a:srgbClr val="C8E0CA"/>
        </a:accent5>
        <a:accent6>
          <a:srgbClr val="70B3BA"/>
        </a:accent6>
        <a:hlink>
          <a:srgbClr val="C5C567"/>
        </a:hlink>
        <a:folHlink>
          <a:srgbClr val="87B2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</TotalTime>
  <Words>372</Words>
  <Application>Microsoft Office PowerPoint</Application>
  <PresentationFormat>Trình chiếu Trên màn hình (4:3)</PresentationFormat>
  <Paragraphs>121</Paragraphs>
  <Slides>31</Slides>
  <Notes>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31</vt:i4>
      </vt:variant>
    </vt:vector>
  </HeadingPairs>
  <TitlesOfParts>
    <vt:vector size="37" baseType="lpstr">
      <vt:lpstr>Arial</vt:lpstr>
      <vt:lpstr>Arial Narrow</vt:lpstr>
      <vt:lpstr>Calibri</vt:lpstr>
      <vt:lpstr>Courier New</vt:lpstr>
      <vt:lpstr>Wingdings</vt:lpstr>
      <vt:lpstr>Theme1</vt:lpstr>
      <vt:lpstr>PROJECT  BOOKSTORE</vt:lpstr>
      <vt:lpstr>CONTENTS</vt:lpstr>
      <vt:lpstr>1. OVERVIEW</vt:lpstr>
      <vt:lpstr>1. OVERVIEW</vt:lpstr>
      <vt:lpstr>2. ARCHITECTURE OVERVIEW</vt:lpstr>
      <vt:lpstr>2. ARCHITECTURE OVERVIEW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Bản trình bày PowerPoint</vt:lpstr>
    </vt:vector>
  </TitlesOfParts>
  <Company>CKK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PCPV</dc:creator>
  <cp:lastModifiedBy>phước Hoàng</cp:lastModifiedBy>
  <cp:revision>548</cp:revision>
  <dcterms:created xsi:type="dcterms:W3CDTF">2016-03-09T10:19:44Z</dcterms:created>
  <dcterms:modified xsi:type="dcterms:W3CDTF">2019-08-16T10:24:06Z</dcterms:modified>
</cp:coreProperties>
</file>